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2" r:id="rId2"/>
    <p:sldId id="263" r:id="rId3"/>
    <p:sldId id="264" r:id="rId4"/>
    <p:sldId id="257" r:id="rId5"/>
    <p:sldId id="258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028" autoAdjust="0"/>
  </p:normalViewPr>
  <p:slideViewPr>
    <p:cSldViewPr>
      <p:cViewPr varScale="1">
        <p:scale>
          <a:sx n="32" d="100"/>
          <a:sy n="32" d="100"/>
        </p:scale>
        <p:origin x="-14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3FA82D-DD92-4E03-B693-676E5695692D}" type="datetimeFigureOut">
              <a:rPr lang="it-IT" smtClean="0"/>
              <a:pPr/>
              <a:t>24/01/2011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C51758-3769-4F41-9BA6-14F8F87B9243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51758-3769-4F41-9BA6-14F8F87B9243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51758-3769-4F41-9BA6-14F8F87B9243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51758-3769-4F41-9BA6-14F8F87B9243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r>
              <a:rPr lang="it-IT" dirty="0" err="1" smtClean="0"/>
              <a:t>Standardisation</a:t>
            </a:r>
            <a:endParaRPr lang="it-IT" dirty="0" smtClean="0"/>
          </a:p>
          <a:p>
            <a:pPr marL="228600" indent="-228600">
              <a:buAutoNum type="arabicParenR"/>
            </a:pPr>
            <a:r>
              <a:rPr lang="it-IT" dirty="0" smtClean="0"/>
              <a:t> </a:t>
            </a:r>
            <a:r>
              <a:rPr lang="it-IT" dirty="0" err="1" smtClean="0"/>
              <a:t>equivalenceE</a:t>
            </a:r>
            <a:r>
              <a:rPr lang="it-IT" dirty="0" smtClean="0"/>
              <a:t>’ importante definire che </a:t>
            </a:r>
            <a:r>
              <a:rPr lang="it-IT" b="1" i="1" dirty="0" err="1" smtClean="0"/>
              <a:t>ought</a:t>
            </a:r>
            <a:r>
              <a:rPr lang="it-IT" b="1" i="1" dirty="0" smtClean="0"/>
              <a:t> </a:t>
            </a:r>
            <a:r>
              <a:rPr lang="it-IT" b="1" i="1" dirty="0" err="1" smtClean="0"/>
              <a:t>to</a:t>
            </a:r>
            <a:r>
              <a:rPr lang="it-IT" b="1" i="1" dirty="0" smtClean="0"/>
              <a:t> </a:t>
            </a:r>
            <a:r>
              <a:rPr lang="it-IT" b="0" i="0" dirty="0" smtClean="0"/>
              <a:t>è usato per i registri formali, così da potere tarare</a:t>
            </a:r>
            <a:r>
              <a:rPr lang="it-IT" b="0" i="0" baseline="0" dirty="0" smtClean="0"/>
              <a:t> le nostre scelte traduttive in seguito.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51758-3769-4F41-9BA6-14F8F87B9243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51758-3769-4F41-9BA6-14F8F87B9243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4"/>
          <p:cNvGrpSpPr/>
          <p:nvPr/>
        </p:nvGrpSpPr>
        <p:grpSpPr>
          <a:xfrm>
            <a:off x="0" y="2928934"/>
            <a:ext cx="9144000" cy="285752"/>
            <a:chOff x="0" y="2928934"/>
            <a:chExt cx="9144000" cy="285752"/>
          </a:xfrm>
        </p:grpSpPr>
        <p:sp>
          <p:nvSpPr>
            <p:cNvPr id="12" name="Rectangle 11"/>
            <p:cNvSpPr/>
            <p:nvPr userDrawn="1"/>
          </p:nvSpPr>
          <p:spPr>
            <a:xfrm flipH="1">
              <a:off x="0" y="2928934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 flipH="1">
              <a:off x="8334000" y="2963384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 flipH="1">
              <a:off x="0" y="2966642"/>
              <a:ext cx="8286776" cy="214314"/>
            </a:xfrm>
            <a:prstGeom prst="rect">
              <a:avLst/>
            </a:prstGeom>
            <a:solidFill>
              <a:schemeClr val="accent5"/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54136"/>
            <a:ext cx="7772400" cy="1470025"/>
          </a:xfrm>
          <a:noFill/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6200000" scaled="1"/>
                  <a:tileRect/>
                </a:gradFill>
                <a:effectLst>
                  <a:outerShdw blurRad="50800" dist="50800" dir="18900000" algn="tl" rotWithShape="0">
                    <a:schemeClr val="accent5">
                      <a:tint val="20000"/>
                      <a:alpha val="43000"/>
                    </a:scheme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19007"/>
            <a:ext cx="6400800" cy="1752600"/>
          </a:xfrm>
          <a:noFill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8000"/>
            <a:ext cx="1800000" cy="360000"/>
          </a:xfrm>
        </p:spPr>
        <p:txBody>
          <a:bodyPr vert="horz"/>
          <a:lstStyle>
            <a:lvl1pPr algn="l">
              <a:defRPr/>
            </a:lvl1pPr>
          </a:lstStyle>
          <a:p>
            <a:fld id="{4B6055F8-1D02-4417-9241-55C834FD9970}" type="datetimeFigureOut">
              <a:rPr lang="it-IT" smtClean="0"/>
              <a:pPr/>
              <a:t>24/01/2011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64000" y="6498000"/>
            <a:ext cx="2880000" cy="360000"/>
          </a:xfrm>
        </p:spPr>
        <p:txBody>
          <a:bodyPr vert="horz"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4000" y="2928934"/>
            <a:ext cx="810000" cy="285752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24/01/2011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6286520"/>
            <a:ext cx="9144000" cy="285752"/>
            <a:chOff x="0" y="1428736"/>
            <a:chExt cx="9144000" cy="285752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1428736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0" y="1463186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857224" y="1466444"/>
              <a:ext cx="8286776" cy="214314"/>
            </a:xfrm>
            <a:prstGeom prst="rect">
              <a:avLst/>
            </a:prstGeom>
            <a:solidFill>
              <a:schemeClr val="accent6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43802" y="285728"/>
            <a:ext cx="1500198" cy="6000791"/>
          </a:xfrm>
          <a:noFill/>
        </p:spPr>
        <p:txBody>
          <a:bodyPr vert="eaVert"/>
          <a:lstStyle>
            <a:lvl1pPr>
              <a:defRPr>
                <a:gradFill flip="none" rotWithShape="1"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16200000" scaled="1"/>
                  <a:tileRect/>
                </a:gradFill>
                <a:effectLst>
                  <a:outerShdw blurRad="50800" dist="50800" dir="13500000" algn="tl" rotWithShape="0">
                    <a:schemeClr val="tx2">
                      <a:alpha val="43000"/>
                    </a:scheme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2994" y="285730"/>
            <a:ext cx="6657964" cy="6000791"/>
          </a:xfrm>
          <a:noFill/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24/01/2011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286520"/>
            <a:ext cx="810000" cy="285752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24/01/2011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2928934"/>
            <a:ext cx="9144000" cy="285752"/>
            <a:chOff x="0" y="2928934"/>
            <a:chExt cx="9144000" cy="285752"/>
          </a:xfrm>
        </p:grpSpPr>
        <p:sp>
          <p:nvSpPr>
            <p:cNvPr id="8" name="Rectangle 7"/>
            <p:cNvSpPr/>
            <p:nvPr userDrawn="1"/>
          </p:nvSpPr>
          <p:spPr>
            <a:xfrm flipH="1">
              <a:off x="0" y="2928934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9" name="Rectangle 8"/>
            <p:cNvSpPr/>
            <p:nvPr userDrawn="1"/>
          </p:nvSpPr>
          <p:spPr>
            <a:xfrm flipH="1">
              <a:off x="8334000" y="2963384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0" name="Rectangle 9"/>
            <p:cNvSpPr/>
            <p:nvPr userDrawn="1"/>
          </p:nvSpPr>
          <p:spPr>
            <a:xfrm flipH="1">
              <a:off x="0" y="2966642"/>
              <a:ext cx="8286776" cy="214314"/>
            </a:xfrm>
            <a:prstGeom prst="rect">
              <a:avLst/>
            </a:prstGeom>
            <a:solidFill>
              <a:schemeClr val="accent5"/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217345"/>
            <a:ext cx="7772400" cy="1362075"/>
          </a:xfrm>
          <a:noFill/>
        </p:spPr>
        <p:txBody>
          <a:bodyPr anchor="t"/>
          <a:lstStyle>
            <a:lvl1pPr algn="ctr">
              <a:defRPr sz="4000" b="1" cap="all">
                <a:gradFill flip="none" rotWithShape="1"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6200000" scaled="1"/>
                  <a:tileRect/>
                </a:gradFill>
                <a:effectLst>
                  <a:outerShdw blurRad="50800" dist="50800" dir="18900000" algn="tl" rotWithShape="0">
                    <a:schemeClr val="accent5">
                      <a:tint val="20000"/>
                      <a:alpha val="43000"/>
                    </a:scheme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1426089"/>
            <a:ext cx="6400800" cy="1500187"/>
          </a:xfrm>
          <a:noFill/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8000"/>
            <a:ext cx="1800000" cy="360000"/>
          </a:xfrm>
        </p:spPr>
        <p:txBody>
          <a:bodyPr vert="horz"/>
          <a:lstStyle/>
          <a:p>
            <a:fld id="{4B6055F8-1D02-4417-9241-55C834FD9970}" type="datetimeFigureOut">
              <a:rPr lang="it-IT" smtClean="0"/>
              <a:pPr/>
              <a:t>24/01/2011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64000" y="6498000"/>
            <a:ext cx="2880000" cy="360000"/>
          </a:xfrm>
        </p:spPr>
        <p:txBody>
          <a:bodyPr vert="horz"/>
          <a:lstStyle>
            <a:lvl1pPr algn="r"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4000" y="2928934"/>
            <a:ext cx="810000" cy="285752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2994" y="1717110"/>
            <a:ext cx="4038600" cy="4838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3994" y="1717110"/>
            <a:ext cx="4038600" cy="4838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24/01/2011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2994" y="1717668"/>
            <a:ext cx="4040188" cy="639762"/>
          </a:xfrm>
          <a:solidFill>
            <a:srgbClr val="FF9900">
              <a:alpha val="10196"/>
            </a:srgbClr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2994" y="2357433"/>
            <a:ext cx="4040188" cy="41960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0819" y="1717668"/>
            <a:ext cx="4041775" cy="639762"/>
          </a:xfrm>
          <a:solidFill>
            <a:srgbClr val="FF9900">
              <a:alpha val="10196"/>
            </a:srgbClr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0820" y="2357430"/>
            <a:ext cx="4041775" cy="4197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24/01/2011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9"/>
          <p:cNvGrpSpPr/>
          <p:nvPr/>
        </p:nvGrpSpPr>
        <p:grpSpPr>
          <a:xfrm>
            <a:off x="0" y="1428736"/>
            <a:ext cx="9144000" cy="285752"/>
            <a:chOff x="0" y="1428736"/>
            <a:chExt cx="9144000" cy="285752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1428736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0" y="1463186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857224" y="1466444"/>
              <a:ext cx="8286776" cy="214314"/>
            </a:xfrm>
            <a:prstGeom prst="rect">
              <a:avLst/>
            </a:prstGeom>
            <a:solidFill>
              <a:schemeClr val="accent6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24/01/2011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6286520"/>
            <a:ext cx="9144000" cy="285752"/>
            <a:chOff x="0" y="1428736"/>
            <a:chExt cx="9144000" cy="285752"/>
          </a:xfrm>
        </p:grpSpPr>
        <p:sp>
          <p:nvSpPr>
            <p:cNvPr id="6" name="Rectangle 5"/>
            <p:cNvSpPr/>
            <p:nvPr userDrawn="1"/>
          </p:nvSpPr>
          <p:spPr>
            <a:xfrm>
              <a:off x="0" y="1428736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0" y="1463186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857224" y="1466444"/>
              <a:ext cx="8286776" cy="214314"/>
            </a:xfrm>
            <a:prstGeom prst="rect">
              <a:avLst/>
            </a:prstGeom>
            <a:solidFill>
              <a:schemeClr val="accent6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24/01/2011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86520"/>
            <a:ext cx="810000" cy="285752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6" y="285728"/>
            <a:ext cx="3286146" cy="1143008"/>
          </a:xfrm>
        </p:spPr>
        <p:txBody>
          <a:bodyPr anchor="t"/>
          <a:lstStyle>
            <a:lvl1pPr algn="l">
              <a:defRPr sz="2000" b="1">
                <a:effectLst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24" y="1717341"/>
            <a:ext cx="8215338" cy="483860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14810" y="285728"/>
            <a:ext cx="4857752" cy="1144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24/01/2011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3" y="1718046"/>
            <a:ext cx="734214" cy="4834842"/>
          </a:xfrm>
          <a:noFill/>
        </p:spPr>
        <p:txBody>
          <a:bodyPr vert="eaVert" anchor="ctr"/>
          <a:lstStyle>
            <a:lvl1pPr algn="ctr">
              <a:defRPr sz="2000" b="1">
                <a:gradFill flip="none" rotWithShape="1"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16200000" scaled="1"/>
                  <a:tileRect/>
                </a:gradFill>
                <a:effectLst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5372" y="1790268"/>
            <a:ext cx="8091100" cy="4710569"/>
          </a:xfrm>
          <a:effectLst>
            <a:glow rad="101600">
              <a:schemeClr val="accent1">
                <a:alpha val="6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2994" y="285728"/>
            <a:ext cx="8229600" cy="1144800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24/01/2011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2"/>
          <p:cNvGrpSpPr/>
          <p:nvPr/>
        </p:nvGrpSpPr>
        <p:grpSpPr>
          <a:xfrm>
            <a:off x="0" y="1428736"/>
            <a:ext cx="9144000" cy="285752"/>
            <a:chOff x="0" y="1428736"/>
            <a:chExt cx="9144000" cy="285752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1428736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0" y="1463186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857224" y="1466444"/>
              <a:ext cx="8286776" cy="214314"/>
            </a:xfrm>
            <a:prstGeom prst="rect">
              <a:avLst/>
            </a:prstGeom>
            <a:solidFill>
              <a:schemeClr val="accent5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2994" y="1716711"/>
            <a:ext cx="8229600" cy="4838735"/>
          </a:xfrm>
          <a:prstGeom prst="rect">
            <a:avLst/>
          </a:prstGeom>
          <a:noFill/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1800000" cy="285728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24/01/2011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64000" y="6572272"/>
            <a:ext cx="2880000" cy="285728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1428736"/>
            <a:ext cx="8100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50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2994" y="283053"/>
            <a:ext cx="8229600" cy="1143000"/>
          </a:xfrm>
          <a:prstGeom prst="rect">
            <a:avLst/>
          </a:prstGeom>
          <a:noFill/>
        </p:spPr>
        <p:txBody>
          <a:bodyPr vert="horz" rtlCol="0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gradFill flip="none" rotWithShape="1">
            <a:gsLst>
              <a:gs pos="0">
                <a:srgbClr val="00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5400000" scaled="1"/>
            <a:tileRect/>
          </a:gradFill>
          <a:effectLst>
            <a:outerShdw blurRad="50800" dist="50800" dir="18900000" algn="tl" rotWithShape="0">
              <a:schemeClr val="tx2">
                <a:alpha val="43000"/>
              </a:scheme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3" pitchFamily="18" charset="2"/>
        <a:buChar char="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"/>
        <a:buChar char="Ø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3" pitchFamily="18" charset="2"/>
        <a:buChar char="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"/>
        <a:buChar char="Ø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3" pitchFamily="18" charset="2"/>
        <a:buChar char="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/>
          <a:lstStyle/>
          <a:p>
            <a:r>
              <a:rPr lang="it-IT" dirty="0" smtClean="0"/>
              <a:t>Title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11560" y="1700808"/>
            <a:ext cx="4038600" cy="4838400"/>
          </a:xfrm>
        </p:spPr>
        <p:txBody>
          <a:bodyPr/>
          <a:lstStyle/>
          <a:p>
            <a:r>
              <a:rPr lang="it-IT" dirty="0" smtClean="0"/>
              <a:t>Text </a:t>
            </a:r>
            <a:r>
              <a:rPr lang="it-IT" dirty="0" err="1" smtClean="0"/>
              <a:t>Type</a:t>
            </a:r>
            <a:r>
              <a:rPr lang="it-IT" dirty="0" smtClean="0"/>
              <a:t>	</a:t>
            </a:r>
          </a:p>
          <a:p>
            <a:endParaRPr lang="it-IT" dirty="0" smtClean="0"/>
          </a:p>
          <a:p>
            <a:r>
              <a:rPr lang="it-IT" dirty="0" err="1" smtClean="0"/>
              <a:t>Field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err="1" smtClean="0"/>
              <a:t>Genre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The Audience		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Political</a:t>
            </a:r>
            <a:r>
              <a:rPr lang="it-IT" dirty="0" smtClean="0"/>
              <a:t> </a:t>
            </a:r>
            <a:r>
              <a:rPr lang="it-IT" dirty="0" err="1" smtClean="0"/>
              <a:t>Philosophy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1520" y="1700808"/>
            <a:ext cx="4398640" cy="4838400"/>
          </a:xfrm>
        </p:spPr>
        <p:txBody>
          <a:bodyPr>
            <a:normAutofit fontScale="85000" lnSpcReduction="10000"/>
          </a:bodyPr>
          <a:lstStyle/>
          <a:p>
            <a:r>
              <a:rPr lang="it-IT" dirty="0" err="1" smtClean="0"/>
              <a:t>Acceptability</a:t>
            </a:r>
            <a:r>
              <a:rPr lang="it-IT" dirty="0" smtClean="0"/>
              <a:t> or </a:t>
            </a:r>
            <a:r>
              <a:rPr lang="it-IT" dirty="0" err="1" smtClean="0"/>
              <a:t>Adequacy</a:t>
            </a:r>
            <a:r>
              <a:rPr lang="it-IT" dirty="0" smtClean="0"/>
              <a:t>?	</a:t>
            </a:r>
          </a:p>
          <a:p>
            <a:endParaRPr lang="it-IT" dirty="0" smtClean="0"/>
          </a:p>
          <a:p>
            <a:r>
              <a:rPr lang="it-IT" dirty="0" err="1" smtClean="0"/>
              <a:t>Synthetic</a:t>
            </a:r>
            <a:r>
              <a:rPr lang="it-IT" dirty="0" smtClean="0"/>
              <a:t>/</a:t>
            </a:r>
            <a:r>
              <a:rPr lang="it-IT" dirty="0" err="1" smtClean="0"/>
              <a:t>Analytic</a:t>
            </a:r>
            <a:r>
              <a:rPr lang="it-IT" dirty="0" smtClean="0"/>
              <a:t> </a:t>
            </a:r>
            <a:r>
              <a:rPr lang="it-IT" dirty="0" err="1" smtClean="0"/>
              <a:t>Recoding</a:t>
            </a: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err="1" smtClean="0"/>
              <a:t>Analytic</a:t>
            </a:r>
            <a:r>
              <a:rPr lang="it-IT" dirty="0" smtClean="0"/>
              <a:t>/</a:t>
            </a:r>
            <a:r>
              <a:rPr lang="it-IT" dirty="0" err="1" smtClean="0"/>
              <a:t>Sunthetic</a:t>
            </a:r>
            <a:r>
              <a:rPr lang="it-IT" dirty="0" smtClean="0"/>
              <a:t> </a:t>
            </a:r>
            <a:r>
              <a:rPr lang="it-IT" dirty="0" err="1" smtClean="0"/>
              <a:t>Transposition</a:t>
            </a: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b="1" dirty="0" smtClean="0"/>
              <a:t>The </a:t>
            </a:r>
            <a:r>
              <a:rPr lang="it-IT" b="1" dirty="0" err="1" smtClean="0"/>
              <a:t>Dominant</a:t>
            </a:r>
            <a:r>
              <a:rPr lang="it-IT" dirty="0" smtClean="0"/>
              <a:t>	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Political</a:t>
            </a:r>
            <a:r>
              <a:rPr lang="it-IT" dirty="0" smtClean="0"/>
              <a:t> </a:t>
            </a:r>
            <a:r>
              <a:rPr lang="it-IT" dirty="0" err="1" smtClean="0"/>
              <a:t>Philosophy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1520" y="1700808"/>
            <a:ext cx="4398640" cy="4838400"/>
          </a:xfrm>
        </p:spPr>
        <p:txBody>
          <a:bodyPr>
            <a:normAutofit/>
          </a:bodyPr>
          <a:lstStyle/>
          <a:p>
            <a:r>
              <a:rPr lang="it-IT" dirty="0" smtClean="0"/>
              <a:t>Text </a:t>
            </a:r>
            <a:r>
              <a:rPr lang="it-IT" dirty="0" err="1" smtClean="0"/>
              <a:t>Purpose</a:t>
            </a:r>
            <a:r>
              <a:rPr lang="it-IT" dirty="0" smtClean="0"/>
              <a:t>	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err="1" smtClean="0"/>
              <a:t>Register</a:t>
            </a: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err="1" smtClean="0"/>
              <a:t>Domestication</a:t>
            </a:r>
            <a:r>
              <a:rPr lang="it-IT" dirty="0" smtClean="0"/>
              <a:t> or </a:t>
            </a:r>
            <a:r>
              <a:rPr lang="it-IT" dirty="0" err="1" smtClean="0"/>
              <a:t>Foreignization</a:t>
            </a: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88640"/>
            <a:ext cx="8893082" cy="1152127"/>
          </a:xfrm>
        </p:spPr>
        <p:txBody>
          <a:bodyPr>
            <a:normAutofit fontScale="90000"/>
          </a:bodyPr>
          <a:lstStyle/>
          <a:p>
            <a:pPr lvl="0"/>
            <a:r>
              <a:rPr lang="it-IT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it-IT" b="1" dirty="0" smtClean="0">
                <a:latin typeface="Arial" pitchFamily="34" charset="0"/>
                <a:cs typeface="Arial" pitchFamily="34" charset="0"/>
              </a:rPr>
            </a:br>
            <a:r>
              <a:rPr lang="it-IT" b="1" dirty="0" smtClean="0">
                <a:latin typeface="Arial" pitchFamily="34" charset="0"/>
                <a:cs typeface="Arial" pitchFamily="34" charset="0"/>
              </a:rPr>
              <a:t>LEXICOGRAMMATICAL ANALYSIS</a:t>
            </a:r>
            <a:br>
              <a:rPr lang="it-IT" b="1" dirty="0" smtClean="0">
                <a:latin typeface="Arial" pitchFamily="34" charset="0"/>
                <a:cs typeface="Arial" pitchFamily="34" charset="0"/>
              </a:rPr>
            </a:br>
            <a:endParaRPr lang="it-IT" dirty="0"/>
          </a:p>
        </p:txBody>
      </p:sp>
      <p:sp>
        <p:nvSpPr>
          <p:cNvPr id="8" name="Segnaposto contenuto 7"/>
          <p:cNvSpPr>
            <a:spLocks noGrp="1"/>
          </p:cNvSpPr>
          <p:nvPr>
            <p:ph sz="half" idx="1"/>
          </p:nvPr>
        </p:nvSpPr>
        <p:spPr>
          <a:xfrm>
            <a:off x="179512" y="1717110"/>
            <a:ext cx="3744416" cy="4838400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9" name="Segnaposto contenuto 8"/>
          <p:cNvSpPr>
            <a:spLocks noGrp="1"/>
          </p:cNvSpPr>
          <p:nvPr>
            <p:ph sz="half" idx="2"/>
          </p:nvPr>
        </p:nvSpPr>
        <p:spPr>
          <a:xfrm>
            <a:off x="4067944" y="1717110"/>
            <a:ext cx="5004650" cy="5140890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pPr>
              <a:buNone/>
            </a:pP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83052"/>
            <a:ext cx="9072594" cy="1201731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latin typeface="Arial" pitchFamily="34" charset="0"/>
                <a:cs typeface="Arial" pitchFamily="34" charset="0"/>
              </a:rPr>
              <a:t/>
            </a:r>
            <a:br>
              <a:rPr lang="it-IT" dirty="0" smtClean="0">
                <a:latin typeface="Arial" pitchFamily="34" charset="0"/>
                <a:cs typeface="Arial" pitchFamily="34" charset="0"/>
              </a:rPr>
            </a:br>
            <a:r>
              <a:rPr lang="it-IT" dirty="0" smtClean="0">
                <a:latin typeface="Arial" pitchFamily="34" charset="0"/>
                <a:cs typeface="Arial" pitchFamily="34" charset="0"/>
              </a:rPr>
              <a:t/>
            </a:r>
            <a:br>
              <a:rPr lang="it-IT" dirty="0" smtClean="0">
                <a:latin typeface="Arial" pitchFamily="34" charset="0"/>
                <a:cs typeface="Arial" pitchFamily="34" charset="0"/>
              </a:rPr>
            </a:br>
            <a:r>
              <a:rPr lang="it-IT" dirty="0" smtClean="0">
                <a:latin typeface="Arial" pitchFamily="34" charset="0"/>
                <a:cs typeface="Arial" pitchFamily="34" charset="0"/>
              </a:rPr>
              <a:t>TEXTUAL, CULTURAL AND SEMANTIC ANALYSIS</a:t>
            </a:r>
            <a:br>
              <a:rPr lang="it-IT" dirty="0" smtClean="0">
                <a:latin typeface="Arial" pitchFamily="34" charset="0"/>
                <a:cs typeface="Arial" pitchFamily="34" charset="0"/>
              </a:rPr>
            </a:br>
            <a:r>
              <a:rPr lang="it-IT" dirty="0" smtClean="0">
                <a:latin typeface="Arial" pitchFamily="34" charset="0"/>
                <a:cs typeface="Arial" pitchFamily="34" charset="0"/>
              </a:rPr>
              <a:t/>
            </a:r>
            <a:br>
              <a:rPr lang="it-IT" dirty="0" smtClean="0">
                <a:latin typeface="Arial" pitchFamily="34" charset="0"/>
                <a:cs typeface="Arial" pitchFamily="34" charset="0"/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ok">
  <a:themeElements>
    <a:clrScheme name="Book">
      <a:dk1>
        <a:sysClr val="windowText" lastClr="000000"/>
      </a:dk1>
      <a:lt1>
        <a:sysClr val="window" lastClr="FFFFFF"/>
      </a:lt1>
      <a:dk2>
        <a:srgbClr val="000082"/>
      </a:dk2>
      <a:lt2>
        <a:srgbClr val="F3F3FF"/>
      </a:lt2>
      <a:accent1>
        <a:srgbClr val="828200"/>
      </a:accent1>
      <a:accent2>
        <a:srgbClr val="1B582B"/>
      </a:accent2>
      <a:accent3>
        <a:srgbClr val="009FEC"/>
      </a:accent3>
      <a:accent4>
        <a:srgbClr val="00BDBD"/>
      </a:accent4>
      <a:accent5>
        <a:srgbClr val="7C5BAE"/>
      </a:accent5>
      <a:accent6>
        <a:srgbClr val="0055AA"/>
      </a:accent6>
      <a:hlink>
        <a:srgbClr val="FC9658"/>
      </a:hlink>
      <a:folHlink>
        <a:srgbClr val="E800E8"/>
      </a:folHlink>
    </a:clrScheme>
    <a:fontScheme name="Book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黑体"/>
        <a:font script="Hant" typeface="標楷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方正舒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ook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80000">
              <a:schemeClr val="phClr">
                <a:tint val="7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7200000" scaled="1"/>
        </a:gradFill>
        <a:gradFill rotWithShape="1">
          <a:gsLst>
            <a:gs pos="0">
              <a:schemeClr val="phClr">
                <a:tint val="80000"/>
                <a:shade val="100000"/>
                <a:hueMod val="100000"/>
                <a:satMod val="100000"/>
              </a:schemeClr>
            </a:gs>
            <a:gs pos="3000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50000"/>
                <a:hueMod val="100000"/>
                <a:satMod val="100000"/>
              </a:schemeClr>
            </a:gs>
          </a:gsLst>
          <a:lin ang="180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>
              <a:rot lat="0" lon="0" rev="0"/>
            </a:camera>
            <a:lightRig rig="morning" dir="bl"/>
          </a:scene3d>
          <a:sp3d extrusionH="222250" contourW="25400" prstMaterial="matte">
            <a:bevelT w="38100" h="38100" prst="softRound"/>
            <a:bevelB/>
            <a:extrusionClr>
              <a:srgbClr val="FF0000"/>
            </a:extrusionClr>
            <a:contourClr>
              <a:schemeClr val="accent3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soft" dir="bl">
              <a:rot lat="0" lon="0" rev="0"/>
            </a:lightRig>
          </a:scene3d>
          <a:sp3d prstMaterial="plastic">
            <a:bevelT w="38100" h="381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60000"/>
                <a:hueMod val="100000"/>
                <a:satMod val="100000"/>
              </a:schemeClr>
            </a:gs>
            <a:gs pos="80000">
              <a:schemeClr val="phClr">
                <a:tint val="9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80000"/>
                <a:shade val="100000"/>
                <a:hueMod val="100000"/>
                <a:satMod val="100000"/>
              </a:schemeClr>
            </a:gs>
          </a:gsLst>
          <a:lin ang="180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95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Book</Template>
  <TotalTime>221</TotalTime>
  <Words>45</Words>
  <Application>Microsoft Office PowerPoint</Application>
  <PresentationFormat>Presentazione su schermo (4:3)</PresentationFormat>
  <Paragraphs>46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Book</vt:lpstr>
      <vt:lpstr>Title</vt:lpstr>
      <vt:lpstr>Political Philosophy</vt:lpstr>
      <vt:lpstr>Political Philosophy</vt:lpstr>
      <vt:lpstr> LEXICOGRAMMATICAL ANALYSIS </vt:lpstr>
      <vt:lpstr>  TEXTUAL, CULTURAL AND SEMANTIC ANALYSIS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Philosophy</dc:title>
  <dc:creator>Tiziana</dc:creator>
  <cp:lastModifiedBy>Tiziana</cp:lastModifiedBy>
  <cp:revision>60</cp:revision>
  <dcterms:created xsi:type="dcterms:W3CDTF">2011-01-17T10:11:17Z</dcterms:created>
  <dcterms:modified xsi:type="dcterms:W3CDTF">2011-01-24T14:35:17Z</dcterms:modified>
</cp:coreProperties>
</file>